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lac" ContentType="audi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9"/>
  </p:notesMasterIdLst>
  <p:sldIdLst>
    <p:sldId id="256" r:id="rId3"/>
    <p:sldId id="264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86628" autoAdjust="0"/>
  </p:normalViewPr>
  <p:slideViewPr>
    <p:cSldViewPr snapToGrid="0">
      <p:cViewPr>
        <p:scale>
          <a:sx n="100" d="100"/>
          <a:sy n="100" d="100"/>
        </p:scale>
        <p:origin x="72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flac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DA108-F8BE-4C0A-8A30-5FDE481D64E1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27978-EFD8-4A84-B368-337261984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59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</a:t>
            </a:r>
            <a:r>
              <a:rPr lang="en-US" baseline="0" dirty="0" smtClean="0"/>
              <a:t> everyone, this video I’ll talk about our paper titled ``A representation learning framework for property graphs’’, which is accepted in KDD two thousand and nineteen.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98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Graphs</a:t>
            </a:r>
            <a:r>
              <a:rPr lang="en-US" baseline="0" dirty="0" smtClean="0"/>
              <a:t> are ubiquitous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due to the flexibility of using graphs to model data in a wide spectrum of applications.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8.45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Many complex information can be described by graph models easily.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13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example the biological graphs.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15.89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presents the relationships between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 small regions in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human brain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specialized for processing certain types of information.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online social networks that represents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friend relationship between users.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29.41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 supply-graphs for the ecommerce platforms, showing how to transport products to users after the order.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167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If </a:t>
            </a:r>
            <a:r>
              <a:rPr lang="en-US" sz="1200" baseline="0" dirty="0" smtClean="0"/>
              <a:t>we want to do some machine learning tasks on graphs, for a simple example like we want to classify the nodes, things will become much more complicated since graphs are non-Euclidean data. </a:t>
            </a:r>
            <a:r>
              <a:rPr lang="en-US" sz="1200" b="1" baseline="0" dirty="0" smtClean="0"/>
              <a:t>11</a:t>
            </a:r>
            <a:r>
              <a:rPr lang="en-US" sz="1200" baseline="0" dirty="0" smtClean="0"/>
              <a:t> Simply speaking, we cannot promise that every graph has the same number of nodes, and different nodes turn to have different number of connected neighbors. </a:t>
            </a:r>
            <a:r>
              <a:rPr lang="en-US" sz="1200" b="1" baseline="0" dirty="0" smtClean="0"/>
              <a:t>19.40</a:t>
            </a:r>
            <a:r>
              <a:rPr lang="en-US" sz="1200" baseline="0" dirty="0" smtClean="0"/>
              <a:t> Therefore people try to </a:t>
            </a:r>
            <a:r>
              <a:rPr lang="en-US" sz="1200" dirty="0" smtClean="0"/>
              <a:t>map each node into a low-dimensional Euclidean space, while preserving most of the graph information like its topology.</a:t>
            </a:r>
            <a:r>
              <a:rPr lang="en-US" sz="1200" baseline="0" dirty="0" smtClean="0"/>
              <a:t> </a:t>
            </a:r>
            <a:r>
              <a:rPr lang="en-US" sz="1200" b="1" baseline="0" dirty="0" smtClean="0"/>
              <a:t>29.58 </a:t>
            </a:r>
            <a:r>
              <a:rPr lang="en-US" sz="1200" baseline="0" dirty="0" smtClean="0"/>
              <a:t>That’s graph r</a:t>
            </a:r>
            <a:r>
              <a:rPr lang="en-US" sz="1200" dirty="0" smtClean="0"/>
              <a:t>epresentation learning, also called graph embedding.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88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However, most existing graph embedding methods either focus on plain graphs with only the graph topology, or consider properties on nodes only.</a:t>
            </a:r>
            <a:r>
              <a:rPr lang="en-US" sz="1200" baseline="0" dirty="0" smtClean="0"/>
              <a:t> </a:t>
            </a:r>
            <a:r>
              <a:rPr lang="en-US" sz="1200" b="1" baseline="0" dirty="0" smtClean="0"/>
              <a:t>9 </a:t>
            </a:r>
            <a:r>
              <a:rPr lang="en-US" sz="1200" baseline="0" dirty="0" smtClean="0"/>
              <a:t>This kind of graph data cannot describe the information exactly. </a:t>
            </a:r>
            <a:r>
              <a:rPr lang="en-US" sz="1200" b="1" baseline="0" dirty="0" smtClean="0"/>
              <a:t>13</a:t>
            </a:r>
            <a:r>
              <a:rPr lang="en-US" sz="1200" baseline="0" dirty="0" smtClean="0"/>
              <a:t> For example if we want to </a:t>
            </a:r>
            <a:r>
              <a:rPr lang="en-US" sz="1200" dirty="0" smtClean="0"/>
              <a:t>describe the information about</a:t>
            </a:r>
            <a:r>
              <a:rPr lang="en-US" sz="1200" baseline="0" dirty="0" smtClean="0"/>
              <a:t> what the property graph is. </a:t>
            </a:r>
            <a:r>
              <a:rPr lang="en-US" sz="1200" b="1" baseline="0" dirty="0" smtClean="0"/>
              <a:t>17.75</a:t>
            </a:r>
            <a:r>
              <a:rPr lang="en-US" sz="1200" baseline="0" dirty="0" smtClean="0"/>
              <a:t> We say</a:t>
            </a:r>
            <a:r>
              <a:rPr lang="en-US" sz="1200" dirty="0" smtClean="0"/>
              <a:t> </a:t>
            </a:r>
            <a:r>
              <a:rPr lang="en-US" sz="1200" i="1" u="sng" dirty="0" smtClean="0"/>
              <a:t>property graph contains nodes and relationships, where nodes are organized by relationships. And both nodes and relationships may have properties.</a:t>
            </a:r>
            <a:r>
              <a:rPr lang="en-US" sz="1200" dirty="0" smtClean="0"/>
              <a:t> </a:t>
            </a:r>
            <a:r>
              <a:rPr lang="en-US" sz="1200" b="1" dirty="0" smtClean="0"/>
              <a:t>27.5 </a:t>
            </a:r>
            <a:r>
              <a:rPr lang="en-US" sz="1200" dirty="0" smtClean="0"/>
              <a:t>Using attribute</a:t>
            </a:r>
            <a:r>
              <a:rPr lang="en-US" sz="1200" baseline="0" dirty="0" smtClean="0"/>
              <a:t> graph we can only know this four things have some relationships between them. </a:t>
            </a:r>
            <a:r>
              <a:rPr lang="en-US" sz="1200" b="1" baseline="0" dirty="0" smtClean="0"/>
              <a:t>32.42 </a:t>
            </a:r>
            <a:r>
              <a:rPr lang="en-US" sz="1200" baseline="0" dirty="0" smtClean="0"/>
              <a:t>However if we use property graph model, there is no information loss at all. </a:t>
            </a:r>
            <a:r>
              <a:rPr lang="en-US" sz="1200" b="1" baseline="0" dirty="0" smtClean="0"/>
              <a:t>37.6</a:t>
            </a:r>
            <a:r>
              <a:rPr lang="en-US" sz="1200" baseline="0" dirty="0" smtClean="0"/>
              <a:t> Actually most graph databases hold the data with that format.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99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Therefore</a:t>
            </a:r>
            <a:r>
              <a:rPr lang="en-US" sz="1200" baseline="0" dirty="0" smtClean="0"/>
              <a:t> to solve that problem, w</a:t>
            </a:r>
            <a:r>
              <a:rPr lang="en-US" sz="1200" dirty="0" smtClean="0"/>
              <a:t>e propose PGE, a graph representation learning framework that incorporates both node and edge properties into the graph embedding procedure.</a:t>
            </a:r>
            <a:r>
              <a:rPr lang="en-US" sz="1200" baseline="0" dirty="0" smtClean="0"/>
              <a:t> </a:t>
            </a:r>
            <a:r>
              <a:rPr lang="en-US" sz="1200" dirty="0" smtClean="0"/>
              <a:t>PGE adopts the popular inductive model for neighborhood aggregation and utilizes different strategies to handle different kinds of relationships.</a:t>
            </a:r>
            <a:r>
              <a:rPr lang="en-US" sz="1200" baseline="0" dirty="0" smtClean="0"/>
              <a:t> Besides, </a:t>
            </a:r>
            <a:r>
              <a:rPr lang="en-US" sz="1200" dirty="0" smtClean="0"/>
              <a:t>PGE uses node clustering to assign biases to differentiate neighbors of a node and leverages multiple data-driven matrices to aggregate the property information of neighbors sampled based on a biased strategy. For example</a:t>
            </a:r>
            <a:r>
              <a:rPr lang="en-US" sz="1200" baseline="0" dirty="0" smtClean="0"/>
              <a:t> if PGE clusters the nodes into three types, red black and blue presented with circle line. It may capture that for ``</a:t>
            </a:r>
            <a:r>
              <a:rPr lang="en-US" sz="1200" baseline="0" smtClean="0"/>
              <a:t>nodes’’, ``</a:t>
            </a:r>
            <a:r>
              <a:rPr lang="en-US" sz="1200" baseline="0" dirty="0" smtClean="0"/>
              <a:t>relationships’’ is more important than ``properties‘’.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85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Music…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27978-EFD8-4A84-B368-337261984D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4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esentationgo.com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6A2BD-86ED-43E3-9491-C120CB5C2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2263"/>
            <a:ext cx="9144000" cy="2823700"/>
          </a:xfrm>
        </p:spPr>
        <p:txBody>
          <a:bodyPr anchor="b">
            <a:normAutofit/>
          </a:bodyPr>
          <a:lstStyle>
            <a:lvl1pPr algn="ctr">
              <a:defRPr sz="8800" b="1">
                <a:solidFill>
                  <a:schemeClr val="bg1"/>
                </a:solidFill>
                <a:latin typeface="ChalkPaint" panose="02000603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4C62D-D96D-401F-BD43-D573A7D9E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7508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 b="1">
                <a:solidFill>
                  <a:schemeClr val="accent5"/>
                </a:solidFill>
                <a:latin typeface="ChalkPaint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16214-DAC6-4C80-AF17-B9437F6E9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2D0E0-C2E1-406B-B2D1-5EE5E7B6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D9532-85CD-48EA-BFD3-FE2F826FF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3488">
            <a:extLst>
              <a:ext uri="{FF2B5EF4-FFF2-40B4-BE49-F238E27FC236}">
                <a16:creationId xmlns:a16="http://schemas.microsoft.com/office/drawing/2014/main" id="{4E02F68E-86F2-40F9-B314-4C7F49C3CD0C}"/>
              </a:ext>
            </a:extLst>
          </p:cNvPr>
          <p:cNvSpPr>
            <a:spLocks/>
          </p:cNvSpPr>
          <p:nvPr/>
        </p:nvSpPr>
        <p:spPr bwMode="auto">
          <a:xfrm>
            <a:off x="2524919" y="3684588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31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0036-3B38-4D26-97D7-F73A9E9FC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ECE6E-86F0-41D9-B8A1-8B93CDC25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01148-B170-4B8D-B242-2032BCAE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29F92-6C53-4577-A18E-138B070FF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7A2E0-30E9-4F68-B554-FBDCA2DF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051F55-4208-477E-AD7E-86542C80C8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6306A-9ECC-4375-BD08-B37A0B26A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45A4-8388-4047-AAC5-D284868C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13AF6-BD2C-4440-8377-4133612F0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E9025-8951-415C-8BDB-5191567D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9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6"/>
            <a:ext cx="12192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731912" y="3071723"/>
            <a:ext cx="6728177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4271217" y="6121399"/>
            <a:ext cx="364958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800" dirty="0">
                <a:solidFill>
                  <a:srgbClr val="A5CD00"/>
                </a:solidFill>
              </a:rPr>
              <a:t>T</a:t>
            </a:r>
            <a:r>
              <a:rPr lang="en-US" sz="1800" baseline="0" dirty="0">
                <a:solidFill>
                  <a:srgbClr val="A5CD00"/>
                </a:solidFill>
              </a:rPr>
              <a:t>he free </a:t>
            </a:r>
            <a:r>
              <a:rPr lang="en-US" sz="1800" baseline="0">
                <a:solidFill>
                  <a:srgbClr val="A5CD00"/>
                </a:solidFill>
              </a:rPr>
              <a:t>PowerPoint template library</a:t>
            </a:r>
            <a:endParaRPr lang="en-US" sz="1800" dirty="0">
              <a:solidFill>
                <a:srgbClr val="A5CD00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4983933" y="2633133"/>
            <a:ext cx="2224135" cy="369332"/>
            <a:chOff x="3459936" y="2633133"/>
            <a:chExt cx="2224135" cy="369332"/>
          </a:xfrm>
        </p:grpSpPr>
        <p:sp>
          <p:nvSpPr>
            <p:cNvPr id="9" name="TextBox 8"/>
            <p:cNvSpPr txBox="1"/>
            <p:nvPr userDrawn="1"/>
          </p:nvSpPr>
          <p:spPr>
            <a:xfrm>
              <a:off x="3459936" y="2633133"/>
              <a:ext cx="222413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effectLst/>
                </a:rPr>
                <a:t>Designed</a:t>
              </a:r>
              <a:r>
                <a:rPr lang="en-US" baseline="0">
                  <a:solidFill>
                    <a:schemeClr val="bg1"/>
                  </a:solidFill>
                  <a:effectLst/>
                </a:rPr>
                <a:t> with         by</a:t>
              </a:r>
              <a:endParaRPr lang="en-US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" name="Freeform 290"/>
            <p:cNvSpPr/>
            <p:nvPr userDrawn="1"/>
          </p:nvSpPr>
          <p:spPr>
            <a:xfrm>
              <a:off x="4977441" y="2705803"/>
              <a:ext cx="261456" cy="223991"/>
            </a:xfrm>
            <a:custGeom>
              <a:avLst/>
              <a:gdLst/>
              <a:ahLst/>
              <a:cxnLst/>
              <a:rect l="l" t="t" r="r" b="b"/>
              <a:pathLst>
                <a:path w="504825" h="432707">
                  <a:moveTo>
                    <a:pt x="134658" y="0"/>
                  </a:moveTo>
                  <a:cubicBezTo>
                    <a:pt x="146301" y="0"/>
                    <a:pt x="158180" y="2019"/>
                    <a:pt x="170294" y="6057"/>
                  </a:cubicBezTo>
                  <a:cubicBezTo>
                    <a:pt x="182407" y="10095"/>
                    <a:pt x="193676" y="15541"/>
                    <a:pt x="204099" y="22396"/>
                  </a:cubicBezTo>
                  <a:cubicBezTo>
                    <a:pt x="214522" y="29251"/>
                    <a:pt x="223490" y="35683"/>
                    <a:pt x="231002" y="41693"/>
                  </a:cubicBezTo>
                  <a:cubicBezTo>
                    <a:pt x="238514" y="47703"/>
                    <a:pt x="245652" y="54088"/>
                    <a:pt x="252412" y="60849"/>
                  </a:cubicBezTo>
                  <a:cubicBezTo>
                    <a:pt x="259174" y="54088"/>
                    <a:pt x="266310" y="47703"/>
                    <a:pt x="273823" y="41693"/>
                  </a:cubicBezTo>
                  <a:cubicBezTo>
                    <a:pt x="281334" y="35683"/>
                    <a:pt x="290303" y="29251"/>
                    <a:pt x="300726" y="22396"/>
                  </a:cubicBezTo>
                  <a:cubicBezTo>
                    <a:pt x="311149" y="15541"/>
                    <a:pt x="322417" y="10095"/>
                    <a:pt x="334531" y="6057"/>
                  </a:cubicBezTo>
                  <a:cubicBezTo>
                    <a:pt x="346645" y="2019"/>
                    <a:pt x="358524" y="0"/>
                    <a:pt x="370167" y="0"/>
                  </a:cubicBezTo>
                  <a:cubicBezTo>
                    <a:pt x="412236" y="0"/>
                    <a:pt x="445197" y="11644"/>
                    <a:pt x="469048" y="34932"/>
                  </a:cubicBezTo>
                  <a:cubicBezTo>
                    <a:pt x="492899" y="58220"/>
                    <a:pt x="504825" y="90523"/>
                    <a:pt x="504825" y="131840"/>
                  </a:cubicBezTo>
                  <a:cubicBezTo>
                    <a:pt x="504825" y="173346"/>
                    <a:pt x="483321" y="215602"/>
                    <a:pt x="440313" y="258610"/>
                  </a:cubicBezTo>
                  <a:lnTo>
                    <a:pt x="264807" y="427636"/>
                  </a:lnTo>
                  <a:cubicBezTo>
                    <a:pt x="261427" y="431017"/>
                    <a:pt x="257295" y="432707"/>
                    <a:pt x="252412" y="432707"/>
                  </a:cubicBezTo>
                  <a:cubicBezTo>
                    <a:pt x="247529" y="432707"/>
                    <a:pt x="243398" y="431017"/>
                    <a:pt x="240018" y="427636"/>
                  </a:cubicBezTo>
                  <a:lnTo>
                    <a:pt x="64230" y="258047"/>
                  </a:lnTo>
                  <a:cubicBezTo>
                    <a:pt x="62351" y="256544"/>
                    <a:pt x="59770" y="254103"/>
                    <a:pt x="56482" y="250722"/>
                  </a:cubicBezTo>
                  <a:cubicBezTo>
                    <a:pt x="53196" y="247342"/>
                    <a:pt x="47984" y="241191"/>
                    <a:pt x="40848" y="232270"/>
                  </a:cubicBezTo>
                  <a:cubicBezTo>
                    <a:pt x="33712" y="223349"/>
                    <a:pt x="27326" y="214194"/>
                    <a:pt x="21692" y="204803"/>
                  </a:cubicBezTo>
                  <a:cubicBezTo>
                    <a:pt x="16057" y="195413"/>
                    <a:pt x="11035" y="184051"/>
                    <a:pt x="6620" y="170717"/>
                  </a:cubicBezTo>
                  <a:cubicBezTo>
                    <a:pt x="2207" y="157382"/>
                    <a:pt x="0" y="144423"/>
                    <a:pt x="0" y="131840"/>
                  </a:cubicBezTo>
                  <a:cubicBezTo>
                    <a:pt x="0" y="90523"/>
                    <a:pt x="11926" y="58220"/>
                    <a:pt x="35777" y="34932"/>
                  </a:cubicBezTo>
                  <a:cubicBezTo>
                    <a:pt x="59629" y="11644"/>
                    <a:pt x="92588" y="0"/>
                    <a:pt x="134658" y="0"/>
                  </a:cubicBezTo>
                  <a:close/>
                </a:path>
              </a:pathLst>
            </a:custGeom>
            <a:solidFill>
              <a:srgbClr val="D90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449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86021-BD5C-4429-AF9B-F22C3E766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ChalkPaint" panose="02000603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8AD60-9D4F-41DE-AF20-EAC29136C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9799"/>
            <a:ext cx="10515600" cy="3967163"/>
          </a:xfrm>
        </p:spPr>
        <p:txBody>
          <a:bodyPr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96184-D75A-481C-ADD0-0048E8460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50EC6-D139-41BF-B077-9385FFBB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38881-2C72-4580-BC7C-61C806516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 3488">
            <a:extLst>
              <a:ext uri="{FF2B5EF4-FFF2-40B4-BE49-F238E27FC236}">
                <a16:creationId xmlns:a16="http://schemas.microsoft.com/office/drawing/2014/main" id="{B48CF1EA-CC69-42E6-9BE9-C23F4B2652F0}"/>
              </a:ext>
            </a:extLst>
          </p:cNvPr>
          <p:cNvSpPr>
            <a:spLocks/>
          </p:cNvSpPr>
          <p:nvPr/>
        </p:nvSpPr>
        <p:spPr bwMode="auto">
          <a:xfrm>
            <a:off x="708819" y="1671637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7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4348D-612A-4654-8EE7-248AFDB17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8FBAE-1143-4A7F-BD58-4DF9E85FC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12CD6-B688-4399-83ED-0E69DF60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A00E0-80E8-4DE5-8164-452AAE049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59B78-B872-4740-A5DF-C7A859E9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52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6A13B-B72A-4815-ACE3-8545DF14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B3C49-4879-45A3-A563-4F218A6B1D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0D995-8C8D-46B4-8C50-1177C37F4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173EA7-FE00-42D5-808B-0BDA1E733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7DB5E-BE9D-474B-ACAB-DA7EB0759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A6D76-44CB-4449-9425-A441C5C3B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544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CBC3-F1BC-4061-B3E7-DF9D378D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3C234-EFA1-4FE2-BD89-473BF57DF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D96F0-B92E-4AF7-B491-DB93FD3F7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726CFE-0624-4074-94BE-735001056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596C8D-A3F4-4BB8-B16A-B9AC387DC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4FA489-3CDD-4D51-BF63-C7532DB94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FAAAC1-92EC-4B41-8CF0-1CE3F438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8762B9-5B73-4B16-83F5-FF91CDA69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5C84D-8C88-433B-929C-B55DE2476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6F619B-C3FE-4526-99B4-C0DF0712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66AB9-92C2-4990-9729-1D25B889F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6CF69-F4B8-4809-9374-AD568427C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3488">
            <a:extLst>
              <a:ext uri="{FF2B5EF4-FFF2-40B4-BE49-F238E27FC236}">
                <a16:creationId xmlns:a16="http://schemas.microsoft.com/office/drawing/2014/main" id="{B99DD8B5-1444-4DD9-A3EA-B5A32FE26464}"/>
              </a:ext>
            </a:extLst>
          </p:cNvPr>
          <p:cNvSpPr>
            <a:spLocks/>
          </p:cNvSpPr>
          <p:nvPr/>
        </p:nvSpPr>
        <p:spPr bwMode="auto">
          <a:xfrm>
            <a:off x="708819" y="1671637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9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C1B9D1-CCB5-459D-BFA7-B4413833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F6961-B8E0-4A28-A39C-761258CB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5B00D-71CE-457F-B139-4312AAA3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336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A57E3-4FF6-4F89-9FEF-215A9639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F8611-1425-4E94-B036-DEBF7C6E8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52148-564B-403B-A09C-30103757A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E58D6-61A6-42E1-97B4-6BD40AFB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A7626-01B2-4B36-B2D1-38FDDF28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C4F8F-8376-4B7B-8BDE-1ECD49DFC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1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23DE7-DE1C-47F0-AFB0-3A8E23837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D64EF3-16E7-449E-97AB-1770F487B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D956F-FE1A-4A2F-8A96-B20A8EE74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FA051-E4A7-4AE4-AFFB-307DAA20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31AA4-F635-4C1E-BC3B-638F28FA6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76EDF-7551-4C97-AF0E-6E507EED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19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C75EC-276E-4D65-B5E2-84BFAF058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014B4-757E-4476-BCC3-E1740FD1A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00299"/>
            <a:ext cx="10515600" cy="3776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525C6-9B5D-481C-B839-71C4E242E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3F10347-DD65-41F4-8C8F-94F78AB16CA3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90377-72DA-4ABE-958E-7A21C7509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F530A-9708-4F16-A76B-D6540DEE0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BB892FB-6AA4-4B5C-8783-7240A1985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79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bg1"/>
          </a:solidFill>
          <a:latin typeface="ChalkPaint" panose="02000603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22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flac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4" Type="http://schemas.openxmlformats.org/officeDocument/2006/relationships/audio" Target="../media/media2.flac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jp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jp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uble Wave 11"/>
          <p:cNvSpPr/>
          <p:nvPr/>
        </p:nvSpPr>
        <p:spPr>
          <a:xfrm>
            <a:off x="714894" y="-350394"/>
            <a:ext cx="8994372" cy="2997882"/>
          </a:xfrm>
          <a:prstGeom prst="doubleWave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75177"/>
            <a:ext cx="9144000" cy="1801236"/>
          </a:xfrm>
        </p:spPr>
        <p:txBody>
          <a:bodyPr anchor="ctr">
            <a:noAutofit/>
          </a:bodyPr>
          <a:lstStyle/>
          <a:p>
            <a:r>
              <a:rPr lang="en-US" sz="4400" dirty="0"/>
              <a:t>A Representation Learning Framework for Property Graphs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524000" y="4089494"/>
                <a:ext cx="9144000" cy="964515"/>
              </a:xfrm>
            </p:spPr>
            <p:txBody>
              <a:bodyPr anchor="ctr">
                <a:norm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Yifan </a:t>
                </a:r>
                <a:r>
                  <a:rPr lang="en-US" altLang="zh-CN" sz="2000" dirty="0" err="1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Hou</a:t>
                </a:r>
                <a:r>
                  <a:rPr lang="en-US" altLang="zh-CN" sz="2000" dirty="0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, </a:t>
                </a:r>
                <a:r>
                  <a:rPr lang="en-US" altLang="zh-CN" sz="2000" dirty="0" err="1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Hongzhi</a:t>
                </a:r>
                <a:r>
                  <a:rPr lang="en-US" altLang="zh-CN" sz="20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 </a:t>
                </a:r>
                <a:r>
                  <a:rPr lang="en-US" altLang="zh-CN" sz="2000" dirty="0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Chen, </a:t>
                </a:r>
                <a:r>
                  <a:rPr lang="en-US" altLang="zh-CN" sz="2000" dirty="0" err="1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Changji</a:t>
                </a:r>
                <a:r>
                  <a:rPr lang="en-US" altLang="zh-CN" sz="2000" dirty="0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 Li, </a:t>
                </a:r>
                <a:r>
                  <a:rPr lang="en-US" altLang="zh-CN" sz="20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James </a:t>
                </a:r>
                <a:r>
                  <a:rPr lang="en-US" altLang="zh-CN" sz="2000" dirty="0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Cheng, </a:t>
                </a:r>
                <a:r>
                  <a:rPr lang="en-US" altLang="zh-CN" sz="20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Ming-Chang </a:t>
                </a:r>
                <a:r>
                  <a:rPr lang="en-US" altLang="zh-CN" sz="2000" dirty="0" smtClean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Yang, </a:t>
                </a:r>
                <a14:m>
                  <m:oMath xmlns:m="http://schemas.openxmlformats.org/officeDocument/2006/math">
                    <m:r>
                      <a:rPr lang="en-US" altLang="zh-CN" sz="2000" b="1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𝐞𝐭</m:t>
                    </m:r>
                    <m:r>
                      <a:rPr lang="en-US" altLang="zh-CN" sz="2000" b="1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b="1" i="0" smtClean="0">
                        <a:solidFill>
                          <a:schemeClr val="bg1">
                            <a:lumMod val="95000"/>
                          </a:schemeClr>
                        </a:solidFill>
                        <a:latin typeface="Cambria Math" panose="02040503050406030204" pitchFamily="18" charset="0"/>
                      </a:rPr>
                      <m:t>𝐚𝐥</m:t>
                    </m:r>
                  </m:oMath>
                </a14:m>
                <a:endParaRPr lang="ar-AE" dirty="0">
                  <a:solidFill>
                    <a:schemeClr val="bg1">
                      <a:lumMod val="95000"/>
                    </a:schemeClr>
                  </a:solidFill>
                  <a:latin typeface="+mn-lt"/>
                </a:endParaRPr>
              </a:p>
              <a:p>
                <a:endParaRPr lang="ar-AE" sz="2000" dirty="0">
                  <a:solidFill>
                    <a:schemeClr val="bg1">
                      <a:lumMod val="95000"/>
                    </a:schemeClr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524000" y="4089494"/>
                <a:ext cx="9144000" cy="964515"/>
              </a:xfr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132" y="4686557"/>
            <a:ext cx="1613735" cy="12735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28" y="248316"/>
            <a:ext cx="2325396" cy="18324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624349" y="756458"/>
            <a:ext cx="632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2019 Anchorage, Alaska USA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3498272" y="6115993"/>
            <a:ext cx="5195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The Chinese University of Hong Kong 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853440" y="248316"/>
            <a:ext cx="609600" cy="609600"/>
          </a:xfrm>
          <a:prstGeom prst="rect">
            <a:avLst/>
          </a:prstGeom>
        </p:spPr>
      </p:pic>
      <p:pic>
        <p:nvPicPr>
          <p:cNvPr id="6" name="卡奇社 - 游园惊梦 (伴奏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fade out="200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1158240" y="59600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36603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4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45" numSld="999" showWhenStopped="0">
                <p:cTn id="3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10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 animBg="1"/>
      <p:bldP spid="2" grpId="0"/>
      <p:bldP spid="3" grpId="0" build="p"/>
      <p:bldP spid="11" grpId="0"/>
      <p:bldP spid="13" grpId="0"/>
    </p:bldLst>
  </p:timing>
  <p:extLst>
    <p:ext uri="{E180D4A7-C9FB-4DFB-919C-405C955672EB}">
      <p14:showEvtLst xmlns:p14="http://schemas.microsoft.com/office/powerpoint/2010/main">
        <p14:playEvt time="24" objId="6"/>
        <p14:playEvt time="25" objId="5"/>
        <p14:stopEvt time="11491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001001" y="2878318"/>
            <a:ext cx="3568588" cy="37145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Connector 7"/>
          <p:cNvSpPr/>
          <p:nvPr/>
        </p:nvSpPr>
        <p:spPr>
          <a:xfrm>
            <a:off x="861964" y="4210540"/>
            <a:ext cx="3801475" cy="2832242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Why graphs 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Graph models are ubiquitous and </a:t>
            </a:r>
            <a:r>
              <a:rPr lang="en-US" sz="2400" dirty="0"/>
              <a:t>pervasive for </a:t>
            </a:r>
            <a:r>
              <a:rPr lang="en-US" sz="2400" dirty="0" smtClean="0"/>
              <a:t>describing complex information.</a:t>
            </a:r>
          </a:p>
          <a:p>
            <a:pPr lvl="1"/>
            <a:r>
              <a:rPr lang="en-US" sz="2000" dirty="0" smtClean="0"/>
              <a:t>biological graphs</a:t>
            </a:r>
            <a:r>
              <a:rPr lang="en-US" sz="2000" dirty="0"/>
              <a:t> </a:t>
            </a:r>
            <a:r>
              <a:rPr lang="en-US" sz="2000" dirty="0" smtClean="0"/>
              <a:t>(human brain)</a:t>
            </a:r>
          </a:p>
          <a:p>
            <a:pPr lvl="1"/>
            <a:r>
              <a:rPr lang="en-US" sz="2000" dirty="0" smtClean="0"/>
              <a:t>online </a:t>
            </a:r>
            <a:r>
              <a:rPr lang="en-US" sz="2000" dirty="0"/>
              <a:t>social </a:t>
            </a:r>
            <a:r>
              <a:rPr lang="en-US" sz="2000" dirty="0" smtClean="0"/>
              <a:t>networks</a:t>
            </a:r>
          </a:p>
          <a:p>
            <a:pPr lvl="1"/>
            <a:r>
              <a:rPr lang="en-US" sz="2000" dirty="0"/>
              <a:t>s</a:t>
            </a:r>
            <a:r>
              <a:rPr lang="en-US" sz="2000" dirty="0" smtClean="0"/>
              <a:t>upply graphs for ecommerce platforms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81"/>
          <a:stretch/>
        </p:blipFill>
        <p:spPr>
          <a:xfrm>
            <a:off x="1308982" y="4624278"/>
            <a:ext cx="3171159" cy="18122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39" y="4031980"/>
            <a:ext cx="3374896" cy="2274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90"/>
          <a:stretch/>
        </p:blipFill>
        <p:spPr>
          <a:xfrm>
            <a:off x="8432979" y="3312526"/>
            <a:ext cx="2753730" cy="2670315"/>
          </a:xfrm>
          <a:prstGeom prst="rect">
            <a:avLst/>
          </a:prstGeom>
        </p:spPr>
      </p:pic>
      <p:pic>
        <p:nvPicPr>
          <p:cNvPr id="7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038225" y="4183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2839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3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animBg="1"/>
      <p:bldP spid="8" grpId="0" animBg="1"/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Why we need graph representation learning ?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2209799"/>
            <a:ext cx="10515600" cy="1429513"/>
          </a:xfrm>
        </p:spPr>
        <p:txBody>
          <a:bodyPr>
            <a:noAutofit/>
          </a:bodyPr>
          <a:lstStyle/>
          <a:p>
            <a:pPr algn="just"/>
            <a:r>
              <a:rPr lang="en-US" sz="2400" dirty="0" smtClean="0"/>
              <a:t>Graphs </a:t>
            </a:r>
            <a:r>
              <a:rPr lang="en-US" sz="2400" dirty="0"/>
              <a:t>are </a:t>
            </a:r>
            <a:r>
              <a:rPr lang="en-US" sz="2400" dirty="0" smtClean="0"/>
              <a:t>non-Euclidean</a:t>
            </a:r>
          </a:p>
          <a:p>
            <a:pPr lvl="1" algn="just"/>
            <a:r>
              <a:rPr lang="en-US" sz="2000" dirty="0" smtClean="0"/>
              <a:t>the </a:t>
            </a:r>
            <a:r>
              <a:rPr lang="en-US" sz="2000" dirty="0"/>
              <a:t>number of nodes are arbitrary </a:t>
            </a:r>
            <a:endParaRPr lang="en-US" sz="2000" dirty="0" smtClean="0"/>
          </a:p>
          <a:p>
            <a:pPr lvl="1" algn="just"/>
            <a:r>
              <a:rPr lang="en-US" sz="2000" dirty="0" smtClean="0"/>
              <a:t>their </a:t>
            </a:r>
            <a:r>
              <a:rPr lang="en-US" sz="2000" dirty="0"/>
              <a:t>connections are </a:t>
            </a:r>
            <a:r>
              <a:rPr lang="en-US" sz="2000" dirty="0" smtClean="0"/>
              <a:t>also arbitrary</a:t>
            </a:r>
            <a:endParaRPr lang="en-US" sz="2400" dirty="0"/>
          </a:p>
          <a:p>
            <a:pPr algn="just"/>
            <a:endParaRPr lang="en-US" sz="2400" dirty="0"/>
          </a:p>
          <a:p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87" y="3733596"/>
            <a:ext cx="4218268" cy="27150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939" y="3733596"/>
            <a:ext cx="4484286" cy="2715032"/>
          </a:xfrm>
          <a:prstGeom prst="rect">
            <a:avLst/>
          </a:prstGeom>
        </p:spPr>
      </p:pic>
      <p:sp>
        <p:nvSpPr>
          <p:cNvPr id="14" name="Content Placeholder 6"/>
          <p:cNvSpPr txBox="1">
            <a:spLocks/>
          </p:cNvSpPr>
          <p:nvPr/>
        </p:nvSpPr>
        <p:spPr>
          <a:xfrm>
            <a:off x="4712557" y="4158423"/>
            <a:ext cx="2732680" cy="734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4000" kern="1200">
                <a:solidFill>
                  <a:schemeClr val="bg1"/>
                </a:solidFill>
                <a:latin typeface="ChalkPaint" panose="02000603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ChalkPaint" panose="02000603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ChalkPaint" panose="02000603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halkPaint" panose="02000603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halkPaint" panose="02000603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dirty="0" smtClean="0"/>
              <a:t>mapping </a:t>
            </a:r>
            <a:r>
              <a:rPr lang="en-US" sz="2000" dirty="0"/>
              <a:t>each node into a low-dimensional </a:t>
            </a:r>
            <a:r>
              <a:rPr lang="en-US" sz="2000" dirty="0" smtClean="0"/>
              <a:t>space</a:t>
            </a:r>
          </a:p>
          <a:p>
            <a:endParaRPr lang="en-US" sz="2000" dirty="0"/>
          </a:p>
        </p:txBody>
      </p:sp>
      <p:sp>
        <p:nvSpPr>
          <p:cNvPr id="16" name="Right Arrow 15"/>
          <p:cNvSpPr/>
          <p:nvPr/>
        </p:nvSpPr>
        <p:spPr>
          <a:xfrm>
            <a:off x="4816835" y="5091112"/>
            <a:ext cx="2524124" cy="79057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slide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95" end="757.937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42950" y="231839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62838" y="5523978"/>
            <a:ext cx="1678488" cy="105218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960279" y="5774498"/>
            <a:ext cx="1678488" cy="58872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7817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9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7" grpId="0" uiExpand="1" build="p"/>
      <p:bldP spid="14" grpId="0"/>
      <p:bldP spid="16" grpId="0" animBg="1"/>
      <p:bldP spid="5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2126054" y="2066925"/>
            <a:ext cx="9227746" cy="4791074"/>
          </a:xfrm>
          <a:prstGeom prst="ellipse">
            <a:avLst/>
          </a:prstGeom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Challenge: attributed graphs are not sufficient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199" y="2209799"/>
            <a:ext cx="3990976" cy="4505326"/>
          </a:xfrm>
        </p:spPr>
        <p:txBody>
          <a:bodyPr>
            <a:noAutofit/>
          </a:bodyPr>
          <a:lstStyle/>
          <a:p>
            <a:pPr algn="just"/>
            <a:r>
              <a:rPr lang="en-US" sz="2400" i="1" u="sng" dirty="0" smtClean="0"/>
              <a:t>property graph contains nodes and relationships, where nodes are organized by relationships. And both nodes and relationships may have some properties.</a:t>
            </a:r>
            <a:r>
              <a:rPr lang="en-US" sz="2400" dirty="0" smtClean="0"/>
              <a:t> </a:t>
            </a:r>
          </a:p>
          <a:p>
            <a:pPr algn="just"/>
            <a:r>
              <a:rPr lang="en-US" sz="2400" dirty="0" smtClean="0"/>
              <a:t>Using graphs (with no edge info) is hard to describe the information</a:t>
            </a:r>
          </a:p>
          <a:p>
            <a:pPr algn="just"/>
            <a:r>
              <a:rPr lang="en-US" sz="2400" dirty="0" smtClean="0"/>
              <a:t>while property graph can handle it well.</a:t>
            </a:r>
            <a:endParaRPr lang="en-US" sz="2400" dirty="0"/>
          </a:p>
          <a:p>
            <a:pPr algn="just"/>
            <a:endParaRPr lang="en-US" sz="2400" dirty="0"/>
          </a:p>
          <a:p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299" y="2343150"/>
            <a:ext cx="2804501" cy="3486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197" y="2343150"/>
            <a:ext cx="2804501" cy="3486150"/>
          </a:xfrm>
          <a:prstGeom prst="rect">
            <a:avLst/>
          </a:prstGeom>
        </p:spPr>
      </p:pic>
      <p:pic>
        <p:nvPicPr>
          <p:cNvPr id="4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35503" y="152400"/>
            <a:ext cx="609600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706" b="-1546"/>
          <a:stretch/>
        </p:blipFill>
        <p:spPr>
          <a:xfrm>
            <a:off x="4277094" y="2673394"/>
            <a:ext cx="4925666" cy="343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8356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7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7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" grpId="0" animBg="1"/>
      <p:bldP spid="2" grpId="0"/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Solution: PGE framework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2209799"/>
            <a:ext cx="9782175" cy="4476751"/>
          </a:xfrm>
        </p:spPr>
        <p:txBody>
          <a:bodyPr>
            <a:noAutofit/>
          </a:bodyPr>
          <a:lstStyle/>
          <a:p>
            <a:r>
              <a:rPr lang="en-US" sz="2000" dirty="0" smtClean="0"/>
              <a:t>Different kinds of relationships have different roles!</a:t>
            </a:r>
          </a:p>
          <a:p>
            <a:endParaRPr lang="en-US" sz="2000" dirty="0"/>
          </a:p>
          <a:p>
            <a:r>
              <a:rPr lang="en-US" sz="1800" dirty="0" smtClean="0"/>
              <a:t>contains </a:t>
            </a:r>
            <a:r>
              <a:rPr lang="en-US" altLang="zh-CN" sz="1800" dirty="0" smtClean="0"/>
              <a:t>—&gt; strategy s1</a:t>
            </a:r>
          </a:p>
          <a:p>
            <a:r>
              <a:rPr lang="en-US" sz="1800" dirty="0"/>
              <a:t>contains </a:t>
            </a:r>
            <a:r>
              <a:rPr lang="en-US" sz="1800" dirty="0" smtClean="0"/>
              <a:t>&lt;</a:t>
            </a:r>
            <a:r>
              <a:rPr lang="en-US" altLang="zh-CN" sz="1800" dirty="0" smtClean="0"/>
              <a:t>— </a:t>
            </a:r>
            <a:r>
              <a:rPr lang="en-US" altLang="zh-CN" sz="1800" dirty="0"/>
              <a:t>strategy </a:t>
            </a:r>
            <a:r>
              <a:rPr lang="en-US" altLang="zh-CN" sz="1800" dirty="0" smtClean="0"/>
              <a:t>s2</a:t>
            </a:r>
            <a:endParaRPr lang="en-US" sz="1800" dirty="0"/>
          </a:p>
          <a:p>
            <a:r>
              <a:rPr lang="en-US" sz="1800" dirty="0" smtClean="0"/>
              <a:t>organize </a:t>
            </a:r>
            <a:r>
              <a:rPr lang="en-US" altLang="zh-CN" sz="1800" dirty="0"/>
              <a:t>—&gt; strategy </a:t>
            </a:r>
            <a:r>
              <a:rPr lang="en-US" altLang="zh-CN" sz="1800" dirty="0" smtClean="0"/>
              <a:t>s3</a:t>
            </a:r>
            <a:endParaRPr lang="en-US" sz="1800" dirty="0"/>
          </a:p>
          <a:p>
            <a:r>
              <a:rPr lang="en-US" sz="1800" dirty="0"/>
              <a:t>organize</a:t>
            </a:r>
            <a:r>
              <a:rPr lang="en-US" sz="1800" dirty="0" smtClean="0"/>
              <a:t> &lt;</a:t>
            </a:r>
            <a:r>
              <a:rPr lang="en-US" altLang="zh-CN" sz="1800" dirty="0" smtClean="0"/>
              <a:t>— </a:t>
            </a:r>
            <a:r>
              <a:rPr lang="en-US" altLang="zh-CN" sz="1800" dirty="0"/>
              <a:t>strategy </a:t>
            </a:r>
            <a:r>
              <a:rPr lang="en-US" altLang="zh-CN" sz="1800" dirty="0" smtClean="0"/>
              <a:t>s4</a:t>
            </a:r>
            <a:endParaRPr lang="en-US" sz="1800" dirty="0"/>
          </a:p>
          <a:p>
            <a:r>
              <a:rPr lang="en-US" sz="1800" dirty="0" smtClean="0"/>
              <a:t>may have </a:t>
            </a:r>
            <a:r>
              <a:rPr lang="en-US" altLang="zh-CN" sz="1800" dirty="0"/>
              <a:t>—&gt; strategy </a:t>
            </a:r>
            <a:r>
              <a:rPr lang="en-US" altLang="zh-CN" sz="1800" dirty="0" smtClean="0"/>
              <a:t>s5</a:t>
            </a:r>
            <a:endParaRPr lang="en-US" sz="1800" dirty="0"/>
          </a:p>
          <a:p>
            <a:r>
              <a:rPr lang="en-US" sz="1800" dirty="0"/>
              <a:t>may have</a:t>
            </a:r>
            <a:r>
              <a:rPr lang="en-US" sz="1800" dirty="0" smtClean="0"/>
              <a:t> &lt;</a:t>
            </a:r>
            <a:r>
              <a:rPr lang="en-US" altLang="zh-CN" sz="1800" dirty="0" smtClean="0"/>
              <a:t>— </a:t>
            </a:r>
            <a:r>
              <a:rPr lang="en-US" altLang="zh-CN" sz="1800" dirty="0"/>
              <a:t>strategy </a:t>
            </a:r>
            <a:r>
              <a:rPr lang="en-US" altLang="zh-CN" sz="1800" dirty="0" smtClean="0"/>
              <a:t>s6</a:t>
            </a:r>
            <a:endParaRPr lang="en-US" sz="1800" dirty="0"/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706" y="3156610"/>
            <a:ext cx="2609851" cy="32441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338" y="3156610"/>
            <a:ext cx="2609852" cy="32441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01" y="3156609"/>
            <a:ext cx="2609852" cy="3244191"/>
          </a:xfrm>
          <a:prstGeom prst="rect">
            <a:avLst/>
          </a:prstGeom>
        </p:spPr>
      </p:pic>
      <p:pic>
        <p:nvPicPr>
          <p:cNvPr id="6" name="slide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60809" y="60325"/>
            <a:ext cx="609600" cy="60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800" y="2971470"/>
            <a:ext cx="3187700" cy="371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217872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4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75177"/>
            <a:ext cx="9144000" cy="1801236"/>
          </a:xfrm>
        </p:spPr>
        <p:txBody>
          <a:bodyPr anchor="ctr">
            <a:noAutofit/>
          </a:bodyPr>
          <a:lstStyle/>
          <a:p>
            <a:r>
              <a:rPr lang="en-US" sz="4400" dirty="0"/>
              <a:t>A Representation Learning Framework for Property Graphs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57" y="5304153"/>
            <a:ext cx="1613735" cy="127350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12372" y="5207631"/>
            <a:ext cx="519545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Yifan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Hou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, et al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Department of Computer Science and Engineering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The Chinese University of Hong Kong 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92601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</p:bldLst>
  </p:timing>
</p:sld>
</file>

<file path=ppt/theme/theme1.xml><?xml version="1.0" encoding="utf-8"?>
<a:theme xmlns:a="http://schemas.openxmlformats.org/drawingml/2006/main" name="1_Custom Design">
  <a:themeElements>
    <a:clrScheme name="PGO-Blackboard">
      <a:dk1>
        <a:sysClr val="windowText" lastClr="000000"/>
      </a:dk1>
      <a:lt1>
        <a:sysClr val="window" lastClr="C7EDCC"/>
      </a:lt1>
      <a:dk2>
        <a:srgbClr val="013D9A"/>
      </a:dk2>
      <a:lt2>
        <a:srgbClr val="E88388"/>
      </a:lt2>
      <a:accent1>
        <a:srgbClr val="A8CC8C"/>
      </a:accent1>
      <a:accent2>
        <a:srgbClr val="DBAB79"/>
      </a:accent2>
      <a:accent3>
        <a:srgbClr val="71BEF2"/>
      </a:accent3>
      <a:accent4>
        <a:srgbClr val="D290E4"/>
      </a:accent4>
      <a:accent5>
        <a:srgbClr val="66C2CD"/>
      </a:accent5>
      <a:accent6>
        <a:srgbClr val="F8F87B"/>
      </a:accent6>
      <a:hlink>
        <a:srgbClr val="EE3F53"/>
      </a:hlink>
      <a:folHlink>
        <a:srgbClr val="EE3F5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11_T_PGO_Chalkboard-16_9" id="{DCB0B10C-4F5B-47AF-A496-A0242F34357B}" vid="{FF0E8116-280C-4537-B53C-E8C652D4D13E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C7EDCC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11_T_PGO_Chalkboard-16_9" id="{DCB0B10C-4F5B-47AF-A496-A0242F34357B}" vid="{02D1896B-D04C-4F2C-B452-688E94A9A8B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7EDCC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0111_T_PGO_Chalkboard-16_9</Template>
  <TotalTime>1969</TotalTime>
  <Words>683</Words>
  <Application>Microsoft Office PowerPoint</Application>
  <PresentationFormat>Widescreen</PresentationFormat>
  <Paragraphs>43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ChalkPaint</vt:lpstr>
      <vt:lpstr>等线</vt:lpstr>
      <vt:lpstr>Arial</vt:lpstr>
      <vt:lpstr>Calibri</vt:lpstr>
      <vt:lpstr>Calibri Light</vt:lpstr>
      <vt:lpstr>Cambria Math</vt:lpstr>
      <vt:lpstr>1_Custom Design</vt:lpstr>
      <vt:lpstr>Custom Design</vt:lpstr>
      <vt:lpstr>A Representation Learning Framework for Property Graphs</vt:lpstr>
      <vt:lpstr>Why graphs ?</vt:lpstr>
      <vt:lpstr>Why we need graph representation learning ?</vt:lpstr>
      <vt:lpstr>Challenge: attributed graphs are not sufficient</vt:lpstr>
      <vt:lpstr>Solution: PGE framework</vt:lpstr>
      <vt:lpstr>A Representation Learning Framework for Property Graphs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Representation Learning Framework for Property Graphs</dc:title>
  <dc:creator>侯 逸帆</dc:creator>
  <cp:lastModifiedBy>侯 逸帆</cp:lastModifiedBy>
  <cp:revision>65</cp:revision>
  <dcterms:created xsi:type="dcterms:W3CDTF">2019-06-03T08:20:11Z</dcterms:created>
  <dcterms:modified xsi:type="dcterms:W3CDTF">2019-06-05T12:33:38Z</dcterms:modified>
</cp:coreProperties>
</file>